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20"/>
  </p:notesMasterIdLst>
  <p:sldIdLst>
    <p:sldId id="256" r:id="rId2"/>
    <p:sldId id="280" r:id="rId3"/>
    <p:sldId id="281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64" r:id="rId15"/>
    <p:sldId id="265" r:id="rId16"/>
    <p:sldId id="293" r:id="rId17"/>
    <p:sldId id="294" r:id="rId18"/>
    <p:sldId id="295" r:id="rId19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75DAA97-FFB5-47B4-BB71-640DEA2175C4}">
  <a:tblStyle styleId="{575DAA97-FFB5-47B4-BB71-640DEA2175C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17740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/>
          <p:nvPr/>
        </p:nvSpPr>
        <p:spPr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925" tIns="50400" rIns="96925" bIns="504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7363" y="731838"/>
            <a:ext cx="6502400" cy="36591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Itemized Deductions</a:t>
            </a:r>
            <a:endParaRPr/>
          </a:p>
        </p:txBody>
      </p:sp>
      <p:sp>
        <p:nvSpPr>
          <p:cNvPr id="77" name="Google Shape;77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151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17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Itemized Deductions</a:t>
            </a:r>
            <a:endParaRPr/>
          </a:p>
        </p:txBody>
      </p:sp>
      <p:sp>
        <p:nvSpPr>
          <p:cNvPr id="141" name="Google Shape;141;p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9770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77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- TY 2019</a:t>
            </a:r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- TY 2019</a:t>
            </a:r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- TY 2019</a:t>
            </a:r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- TY 2019</a:t>
            </a:r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- TY 2019</a:t>
            </a:r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NJ Training - TY 2019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93B690C-BBC0-AB42-87A5-D18F9DC3105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447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NJ Training - TY 2019</a:t>
            </a:r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384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New Jersey Slides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Tax Year </a:t>
            </a:r>
            <a:r>
              <a:rPr lang="en-US" dirty="0" smtClean="0"/>
              <a:t>2019</a:t>
            </a:r>
            <a:endParaRPr dirty="0"/>
          </a:p>
        </p:txBody>
      </p:sp>
      <p:sp>
        <p:nvSpPr>
          <p:cNvPr id="80" name="Google Shape;80;p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/>
              <a:t>Itemized Deductions</a:t>
            </a:r>
            <a:br>
              <a:rPr lang="en-US" sz="3959"/>
            </a:br>
            <a:r>
              <a:rPr lang="en-US" sz="3959"/>
              <a:t>NJ Property Tax Deduction / Credit</a:t>
            </a:r>
            <a:endParaRPr sz="395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NJ Training - TY 2019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10"/>
            <a:ext cx="10119754" cy="4810538"/>
          </a:xfrm>
        </p:spPr>
        <p:txBody>
          <a:bodyPr>
            <a:normAutofit/>
          </a:bodyPr>
          <a:lstStyle/>
          <a:p>
            <a:r>
              <a:rPr lang="en-US" dirty="0"/>
              <a:t>If principal residence was a unit in multiunit building you owned, property had no more than 4 units and no more than 1 was commercial unit</a:t>
            </a:r>
          </a:p>
          <a:p>
            <a:r>
              <a:rPr lang="en-US" dirty="0"/>
              <a:t>Income </a:t>
            </a:r>
            <a:r>
              <a:rPr lang="en-US" u="sng" dirty="0"/>
              <a:t>more</a:t>
            </a:r>
            <a:r>
              <a:rPr lang="en-US" dirty="0"/>
              <a:t> than NJ filing threshold</a:t>
            </a:r>
          </a:p>
          <a:p>
            <a:pPr lvl="1"/>
            <a:r>
              <a:rPr lang="en-US" dirty="0"/>
              <a:t>Exception - if under filing threshold, but 65 or older or blind or disabled, can get a $50 property tax credit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Eligibility Requirements for Property Tax Deduction/Credit             </a:t>
            </a:r>
            <a:r>
              <a:rPr lang="en-US" dirty="0" smtClean="0"/>
              <a:t>                                         </a:t>
            </a:r>
            <a:r>
              <a:rPr lang="en-US" sz="2000" dirty="0" smtClean="0"/>
              <a:t>cont’d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113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NJ Training - TY 2019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9965631" cy="4548249"/>
          </a:xfrm>
        </p:spPr>
        <p:txBody>
          <a:bodyPr>
            <a:normAutofit/>
          </a:bodyPr>
          <a:lstStyle/>
          <a:p>
            <a:pPr marL="618052" lvl="1" indent="0">
              <a:buNone/>
            </a:pPr>
            <a:r>
              <a:rPr lang="en-US" dirty="0"/>
              <a:t>*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Amount to Claim on NJ Return</a:t>
            </a:r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657139"/>
              </p:ext>
            </p:extLst>
          </p:nvPr>
        </p:nvGraphicFramePr>
        <p:xfrm>
          <a:off x="609603" y="1523229"/>
          <a:ext cx="1119808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417">
                  <a:extLst>
                    <a:ext uri="{9D8B030D-6E8A-4147-A177-3AD203B41FA5}">
                      <a16:colId xmlns:a16="http://schemas.microsoft.com/office/drawing/2014/main" val="2084629975"/>
                    </a:ext>
                  </a:extLst>
                </a:gridCol>
                <a:gridCol w="3774208">
                  <a:extLst>
                    <a:ext uri="{9D8B030D-6E8A-4147-A177-3AD203B41FA5}">
                      <a16:colId xmlns:a16="http://schemas.microsoft.com/office/drawing/2014/main" val="1090451544"/>
                    </a:ext>
                  </a:extLst>
                </a:gridCol>
                <a:gridCol w="4879461">
                  <a:extLst>
                    <a:ext uri="{9D8B030D-6E8A-4147-A177-3AD203B41FA5}">
                      <a16:colId xmlns:a16="http://schemas.microsoft.com/office/drawing/2014/main" val="791686427"/>
                    </a:ext>
                  </a:extLst>
                </a:gridCol>
              </a:tblGrid>
              <a:tr h="4710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Type of Taxpayer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Property</a:t>
                      </a:r>
                      <a:r>
                        <a:rPr lang="en-US" sz="2400" baseline="0" dirty="0"/>
                        <a:t> Tax Amount to Use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Where to Obtain Property Tax 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76488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r>
                        <a:rPr lang="en-US" sz="2400" dirty="0"/>
                        <a:t>Homeowner</a:t>
                      </a:r>
                    </a:p>
                    <a:p>
                      <a:r>
                        <a:rPr lang="en-US" sz="2400" dirty="0"/>
                        <a:t>PTR recipient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Gross property</a:t>
                      </a:r>
                      <a:r>
                        <a:rPr lang="en-US" sz="2400" baseline="0" dirty="0"/>
                        <a:t> taxes on principal residence for base 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PTR-2 application (Blue book) line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131415"/>
                  </a:ext>
                </a:extLst>
              </a:tr>
              <a:tr h="957943">
                <a:tc>
                  <a:txBody>
                    <a:bodyPr/>
                    <a:lstStyle/>
                    <a:p>
                      <a:r>
                        <a:rPr lang="en-US" sz="2400" dirty="0"/>
                        <a:t>Homeowner</a:t>
                      </a:r>
                    </a:p>
                    <a:p>
                      <a:r>
                        <a:rPr lang="en-US" sz="2400" dirty="0"/>
                        <a:t>Non</a:t>
                      </a:r>
                      <a:r>
                        <a:rPr lang="en-US" sz="2400" baseline="0" dirty="0"/>
                        <a:t> PTR recipient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Gross property taxes on principal residence for current tax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Amount from Federal chart above</a:t>
                      </a:r>
                    </a:p>
                    <a:p>
                      <a:r>
                        <a:rPr lang="en-US" sz="2400" baseline="0" dirty="0"/>
                        <a:t>                               +</a:t>
                      </a:r>
                    </a:p>
                    <a:p>
                      <a:r>
                        <a:rPr lang="en-US" sz="2400" baseline="0" dirty="0"/>
                        <a:t>Amounts for Veterans/SC deductions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044197"/>
                  </a:ext>
                </a:extLst>
              </a:tr>
              <a:tr h="940525">
                <a:tc>
                  <a:txBody>
                    <a:bodyPr/>
                    <a:lstStyle/>
                    <a:p>
                      <a:r>
                        <a:rPr lang="en-US" sz="2400" dirty="0"/>
                        <a:t>Tenants/Mobile</a:t>
                      </a:r>
                      <a:r>
                        <a:rPr lang="en-US" sz="2400" baseline="0" dirty="0"/>
                        <a:t> Home Owners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18% of total rent/site</a:t>
                      </a:r>
                      <a:r>
                        <a:rPr lang="en-US" sz="2400" baseline="0" dirty="0"/>
                        <a:t> fees </a:t>
                      </a:r>
                      <a:r>
                        <a:rPr lang="en-US" sz="2400" dirty="0"/>
                        <a:t>paid during</a:t>
                      </a:r>
                      <a:r>
                        <a:rPr lang="en-US" sz="2400" baseline="0" dirty="0"/>
                        <a:t> current tax 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Taxpayer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005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71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NJ Training - TY 2019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3882199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/>
              <a:t>Ask taxpayers if they </a:t>
            </a:r>
            <a:r>
              <a:rPr lang="en-US" sz="5100" dirty="0" smtClean="0"/>
              <a:t>received </a:t>
            </a:r>
            <a:r>
              <a:rPr lang="en-US" sz="5100" dirty="0"/>
              <a:t>veterans or SC deductions </a:t>
            </a:r>
            <a:r>
              <a:rPr lang="en-US" sz="5100" dirty="0">
                <a:solidFill>
                  <a:srgbClr val="FF0000"/>
                </a:solidFill>
              </a:rPr>
              <a:t>*</a:t>
            </a:r>
            <a:r>
              <a:rPr lang="en-US" sz="5100" dirty="0"/>
              <a:t> </a:t>
            </a:r>
          </a:p>
          <a:p>
            <a:r>
              <a:rPr lang="en-US" sz="5100" dirty="0"/>
              <a:t>Call local Tax Assessor</a:t>
            </a:r>
          </a:p>
          <a:p>
            <a:r>
              <a:rPr lang="en-US" sz="5100" dirty="0"/>
              <a:t>Look up online via link on TaxPrep4Free Preparer page in NJ Section</a:t>
            </a:r>
          </a:p>
          <a:p>
            <a:pPr marL="1069848" lvl="2" indent="-448056"/>
            <a:r>
              <a:rPr lang="en-US" sz="5100" dirty="0"/>
              <a:t>“Tool from Monmouth – Assessment Records Search”</a:t>
            </a:r>
          </a:p>
          <a:p>
            <a:pPr marL="1069848" lvl="2" indent="-448056"/>
            <a:endParaRPr lang="en-US" sz="5100" dirty="0"/>
          </a:p>
          <a:p>
            <a:pPr marL="621792" lvl="2" indent="0">
              <a:buNone/>
            </a:pPr>
            <a:endParaRPr lang="en-US" sz="5100" dirty="0"/>
          </a:p>
          <a:p>
            <a:endParaRPr lang="en-US" sz="4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595111" cy="1143000"/>
          </a:xfrm>
        </p:spPr>
        <p:txBody>
          <a:bodyPr>
            <a:normAutofit fontScale="90000"/>
          </a:bodyPr>
          <a:lstStyle/>
          <a:p>
            <a:r>
              <a:rPr lang="en-US" sz="4700" dirty="0"/>
              <a:t>Where to Get Veterans/SC Deduction Amounts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7845" y="5155096"/>
            <a:ext cx="10184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US" sz="2000" dirty="0">
                <a:solidFill>
                  <a:srgbClr val="FF0000"/>
                </a:solidFill>
              </a:rPr>
              <a:t>TPs who get the SC deduction will not be above the filing threshold for NJ since maximum income is $10,000 to get SC. They will use property tax credit ($50), not deduction so exact property tax amount is not crucial.</a:t>
            </a:r>
          </a:p>
        </p:txBody>
      </p:sp>
    </p:spTree>
    <p:extLst>
      <p:ext uri="{BB962C8B-B14F-4D97-AF65-F5344CB8AC3E}">
        <p14:creationId xmlns:p14="http://schemas.microsoft.com/office/powerpoint/2010/main" val="295143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NJ Training - TY 2019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4643252"/>
          </a:xfrm>
        </p:spPr>
        <p:txBody>
          <a:bodyPr>
            <a:normAutofit fontScale="62500" lnSpcReduction="20000"/>
          </a:bodyPr>
          <a:lstStyle/>
          <a:p>
            <a:pPr marL="0" lvl="1" indent="-218503">
              <a:buNone/>
            </a:pPr>
            <a:r>
              <a:rPr lang="en-US" sz="5633" dirty="0" smtClean="0"/>
              <a:t>Use Worksheet G-1 in NJ 1040 instructions to calculate property tax amount to claim if: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 smtClean="0"/>
              <a:t>Taxpayer had more than 1 principal residence during  tax year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 smtClean="0"/>
              <a:t>Taxpayer shared ownership of home or rent with non-spouse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 smtClean="0"/>
              <a:t>Principal residence was in a multiunit property that taxpayer owned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 smtClean="0"/>
              <a:t>Taxpayer was both a homeowner and a tenant during current tax year  </a:t>
            </a:r>
            <a:endParaRPr lang="en-US" sz="5100" dirty="0"/>
          </a:p>
          <a:p>
            <a:pPr marL="621792" lvl="2" indent="0">
              <a:buNone/>
            </a:pPr>
            <a:endParaRPr lang="en-US" sz="5100" dirty="0"/>
          </a:p>
          <a:p>
            <a:pPr marL="8636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595111" cy="1143000"/>
          </a:xfrm>
        </p:spPr>
        <p:txBody>
          <a:bodyPr>
            <a:normAutofit/>
          </a:bodyPr>
          <a:lstStyle/>
          <a:p>
            <a:r>
              <a:rPr lang="en-US" sz="4700" dirty="0" smtClean="0"/>
              <a:t>Unusual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Training - TY 2019</a:t>
            </a:r>
            <a:endParaRPr/>
          </a:p>
        </p:txBody>
      </p:sp>
      <p:sp>
        <p:nvSpPr>
          <p:cNvPr id="144" name="Google Shape;144;p1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body" idx="1"/>
          </p:nvPr>
        </p:nvSpPr>
        <p:spPr>
          <a:xfrm>
            <a:off x="1229317" y="1501269"/>
            <a:ext cx="9762937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NJ allows the deduction of certain medical expenses for the taxpayer, spouse or domestic </a:t>
            </a:r>
            <a:r>
              <a:rPr lang="en-US" dirty="0" smtClean="0"/>
              <a:t>partner, </a:t>
            </a:r>
            <a:r>
              <a:rPr lang="en-US" dirty="0"/>
              <a:t>and dependents</a:t>
            </a:r>
            <a:endParaRPr dirty="0"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Only expenses that exceed 2% of NJ gross income can be deducted</a:t>
            </a:r>
            <a:endParaRPr dirty="0"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In general, medical expenses allowed for </a:t>
            </a:r>
            <a:r>
              <a:rPr lang="en-US" dirty="0" smtClean="0"/>
              <a:t>Federal </a:t>
            </a:r>
            <a:r>
              <a:rPr lang="en-US" dirty="0"/>
              <a:t>purposes are allowed for NJ</a:t>
            </a:r>
            <a:endParaRPr dirty="0"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46" name="Google Shape;146;p17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Medical Expenses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Training - TY 2019</a:t>
            </a:r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body" idx="1"/>
          </p:nvPr>
        </p:nvSpPr>
        <p:spPr>
          <a:xfrm>
            <a:off x="1144767" y="1929286"/>
            <a:ext cx="9964219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 smtClean="0"/>
              <a:t>Always </a:t>
            </a:r>
            <a:r>
              <a:rPr lang="en-US" dirty="0"/>
              <a:t>enter medical expenses on Schedule A (even if you are not sure the client will itemize deductions)</a:t>
            </a:r>
            <a:endParaRPr dirty="0"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Medical expenses entered on Schedule A flow  to NJ return (if they exceed  2% of NJ Gross Income)</a:t>
            </a:r>
            <a:endParaRPr dirty="0"/>
          </a:p>
        </p:txBody>
      </p:sp>
      <p:sp>
        <p:nvSpPr>
          <p:cNvPr id="154" name="Google Shape;154;p18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Medical Expenses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NJ Training - TY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82700" y="1422918"/>
            <a:ext cx="9704096" cy="4353995"/>
          </a:xfrm>
        </p:spPr>
        <p:txBody>
          <a:bodyPr/>
          <a:lstStyle/>
          <a:p>
            <a:pPr>
              <a:buSzPct val="70000"/>
            </a:pPr>
            <a:r>
              <a:rPr lang="en-US" dirty="0" smtClean="0"/>
              <a:t>Cafeteria Plan (Sec 125) medical premiums withheld from paycheck are pre-tax for federal and </a:t>
            </a:r>
            <a:r>
              <a:rPr lang="en-US" dirty="0" smtClean="0"/>
              <a:t>after-tax </a:t>
            </a:r>
            <a:r>
              <a:rPr lang="en-US" dirty="0" smtClean="0"/>
              <a:t>for </a:t>
            </a:r>
            <a:r>
              <a:rPr lang="en-US" dirty="0" smtClean="0"/>
              <a:t>NJ  </a:t>
            </a:r>
            <a:endParaRPr lang="en-US" dirty="0"/>
          </a:p>
          <a:p>
            <a:pPr>
              <a:buSzPct val="70000"/>
            </a:pPr>
            <a:r>
              <a:rPr lang="en-US" dirty="0" smtClean="0"/>
              <a:t>Can be claimed as medical expenses for NJ</a:t>
            </a:r>
          </a:p>
          <a:p>
            <a:pPr>
              <a:buSzPct val="70000"/>
            </a:pPr>
            <a:r>
              <a:rPr lang="en-US" dirty="0" smtClean="0">
                <a:solidFill>
                  <a:srgbClr val="FF0000"/>
                </a:solidFill>
              </a:rPr>
              <a:t>Capture information in </a:t>
            </a:r>
            <a:r>
              <a:rPr lang="en-US" dirty="0" smtClean="0">
                <a:solidFill>
                  <a:srgbClr val="FF0000"/>
                </a:solidFill>
              </a:rPr>
              <a:t>the NJ Checklist Subtractions </a:t>
            </a:r>
            <a:r>
              <a:rPr lang="en-US" dirty="0" smtClean="0">
                <a:solidFill>
                  <a:srgbClr val="FF0000"/>
                </a:solidFill>
              </a:rPr>
              <a:t>from Income </a:t>
            </a:r>
            <a:r>
              <a:rPr lang="en-US" dirty="0" smtClean="0">
                <a:solidFill>
                  <a:srgbClr val="FF0000"/>
                </a:solidFill>
              </a:rPr>
              <a:t>section for later entry in TSO State section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Cafeteria Plan Medical Premiums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NJ Training - TY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82700" y="1491176"/>
            <a:ext cx="9769410" cy="4285738"/>
          </a:xfrm>
        </p:spPr>
        <p:txBody>
          <a:bodyPr/>
          <a:lstStyle/>
          <a:p>
            <a:pPr>
              <a:buSzPct val="70000"/>
            </a:pPr>
            <a:r>
              <a:rPr lang="en-US" dirty="0" smtClean="0"/>
              <a:t>Flexible Spending Account (FSA) and Health Savings Account (HAS) contributions are pre-tax for </a:t>
            </a:r>
            <a:r>
              <a:rPr lang="en-US" dirty="0" smtClean="0"/>
              <a:t>Federal </a:t>
            </a:r>
            <a:r>
              <a:rPr lang="en-US" dirty="0" smtClean="0"/>
              <a:t>and after-tax for NJ</a:t>
            </a:r>
          </a:p>
          <a:p>
            <a:pPr>
              <a:buSzPct val="70000"/>
            </a:pPr>
            <a:r>
              <a:rPr lang="en-US" dirty="0" smtClean="0"/>
              <a:t>Distributions used for medical expenses can be claimed as medical expenses for NJ</a:t>
            </a:r>
          </a:p>
          <a:p>
            <a:pPr>
              <a:buSzPct val="70000"/>
            </a:pPr>
            <a:r>
              <a:rPr lang="en-US" dirty="0">
                <a:solidFill>
                  <a:srgbClr val="FF0000"/>
                </a:solidFill>
              </a:rPr>
              <a:t>Capture information in </a:t>
            </a:r>
            <a:r>
              <a:rPr lang="en-US" dirty="0" smtClean="0">
                <a:solidFill>
                  <a:srgbClr val="FF0000"/>
                </a:solidFill>
              </a:rPr>
              <a:t>the NJ Checklist Subtractions </a:t>
            </a:r>
            <a:r>
              <a:rPr lang="en-US" dirty="0">
                <a:solidFill>
                  <a:srgbClr val="FF0000"/>
                </a:solidFill>
              </a:rPr>
              <a:t>from Income section </a:t>
            </a:r>
            <a:r>
              <a:rPr lang="en-US" dirty="0" smtClean="0">
                <a:solidFill>
                  <a:srgbClr val="FF0000"/>
                </a:solidFill>
              </a:rPr>
              <a:t>for later entry in TSO State section</a:t>
            </a:r>
            <a:endParaRPr lang="en-US" dirty="0">
              <a:solidFill>
                <a:srgbClr val="FF0000"/>
              </a:solidFill>
            </a:endParaRPr>
          </a:p>
          <a:p>
            <a:pPr>
              <a:buSzPct val="70000"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FSA and HSA Contributions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7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NJ Training - TY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82700" y="1492898"/>
            <a:ext cx="9648112" cy="4284015"/>
          </a:xfrm>
        </p:spPr>
        <p:txBody>
          <a:bodyPr/>
          <a:lstStyle/>
          <a:p>
            <a:pPr>
              <a:buSzPct val="70000"/>
            </a:pPr>
            <a:r>
              <a:rPr lang="en-US" dirty="0" smtClean="0"/>
              <a:t>Federal tax law allows medical expenses for a nondependent to be claimed in certain </a:t>
            </a:r>
            <a:r>
              <a:rPr lang="en-US" dirty="0" smtClean="0"/>
              <a:t>circumstances</a:t>
            </a:r>
            <a:endParaRPr lang="en-US" dirty="0" smtClean="0"/>
          </a:p>
          <a:p>
            <a:pPr>
              <a:buSzPct val="70000"/>
            </a:pPr>
            <a:r>
              <a:rPr lang="en-US" dirty="0" smtClean="0"/>
              <a:t>NJ tax law does not allow claims for any medical expenses paid for a nondependent</a:t>
            </a:r>
          </a:p>
          <a:p>
            <a:pPr>
              <a:buSzPct val="70000"/>
            </a:pPr>
            <a:r>
              <a:rPr lang="en-US" dirty="0" smtClean="0">
                <a:solidFill>
                  <a:srgbClr val="FF0000"/>
                </a:solidFill>
              </a:rPr>
              <a:t>Capture information in the NJ Checklist Subtractions from Income section for later entry in TSO State section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Expenses for Nondependent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NJ Training - TY 2019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Property Tax Topics</a:t>
            </a:r>
          </a:p>
          <a:p>
            <a:pPr lvl="1"/>
            <a:r>
              <a:rPr lang="en-US" dirty="0" smtClean="0"/>
              <a:t>Property </a:t>
            </a:r>
            <a:r>
              <a:rPr lang="en-US" dirty="0"/>
              <a:t>taxes on Federal return</a:t>
            </a:r>
          </a:p>
          <a:p>
            <a:pPr lvl="1"/>
            <a:r>
              <a:rPr lang="en-US" dirty="0"/>
              <a:t>Property taxes on NJ return</a:t>
            </a:r>
          </a:p>
          <a:p>
            <a:r>
              <a:rPr lang="en-US" dirty="0" smtClean="0"/>
              <a:t>NJ Medical Expense Deduction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NJ Tax Topics Covered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4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NJ Training - TY 2019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9965631" cy="4548249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/>
              <a:t>Claim property taxes as itemized deduction on Schedule A line </a:t>
            </a:r>
            <a:r>
              <a:rPr lang="en-US" sz="4600" dirty="0" smtClean="0"/>
              <a:t>5b</a:t>
            </a:r>
            <a:endParaRPr lang="en-US" sz="4600" dirty="0"/>
          </a:p>
          <a:p>
            <a:r>
              <a:rPr lang="en-US" sz="4600" dirty="0"/>
              <a:t>Can claim property taxes paid on multiple </a:t>
            </a:r>
            <a:r>
              <a:rPr lang="en-US" sz="4600" dirty="0" smtClean="0"/>
              <a:t>properties</a:t>
            </a:r>
          </a:p>
          <a:p>
            <a:pPr lvl="1"/>
            <a:r>
              <a:rPr lang="en-US" sz="4066" dirty="0" smtClean="0"/>
              <a:t>Property does not have to be your primary residence</a:t>
            </a:r>
            <a:endParaRPr lang="en-US" sz="4066" dirty="0"/>
          </a:p>
          <a:p>
            <a:r>
              <a:rPr lang="en-US" sz="4600" dirty="0"/>
              <a:t>Claim only property taxes paid in current tax year </a:t>
            </a:r>
          </a:p>
          <a:p>
            <a:pPr lvl="1"/>
            <a:r>
              <a:rPr lang="en-US" sz="3900" dirty="0"/>
              <a:t>Do not claim taxes billed in current year but not yet paid</a:t>
            </a:r>
          </a:p>
          <a:p>
            <a:pPr lvl="1"/>
            <a:r>
              <a:rPr lang="en-US" sz="3900" dirty="0" smtClean="0"/>
              <a:t>OK to claim </a:t>
            </a:r>
            <a:r>
              <a:rPr lang="en-US" sz="3900" dirty="0"/>
              <a:t>amounts </a:t>
            </a:r>
            <a:r>
              <a:rPr lang="en-US" sz="3900" dirty="0" smtClean="0"/>
              <a:t>due for </a:t>
            </a:r>
            <a:r>
              <a:rPr lang="en-US" sz="3900" dirty="0"/>
              <a:t>prior years taxes </a:t>
            </a:r>
            <a:r>
              <a:rPr lang="en-US" sz="3900" dirty="0" smtClean="0"/>
              <a:t>that were paid in </a:t>
            </a:r>
            <a:r>
              <a:rPr lang="en-US" sz="3900" dirty="0"/>
              <a:t>current year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Taxes on Federal Return</a:t>
            </a:r>
          </a:p>
        </p:txBody>
      </p:sp>
    </p:spTree>
    <p:extLst>
      <p:ext uri="{BB962C8B-B14F-4D97-AF65-F5344CB8AC3E}">
        <p14:creationId xmlns:p14="http://schemas.microsoft.com/office/powerpoint/2010/main" val="58588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NJ Training - TY 2019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314459" y="1294410"/>
            <a:ext cx="9753600" cy="4583875"/>
          </a:xfrm>
        </p:spPr>
        <p:txBody>
          <a:bodyPr>
            <a:normAutofit/>
          </a:bodyPr>
          <a:lstStyle/>
          <a:p>
            <a:r>
              <a:rPr lang="en-US" dirty="0"/>
              <a:t>Claim </a:t>
            </a:r>
            <a:r>
              <a:rPr lang="en-US" b="1" u="sng" dirty="0"/>
              <a:t>net</a:t>
            </a:r>
            <a:r>
              <a:rPr lang="en-US" dirty="0"/>
              <a:t> property taxes</a:t>
            </a:r>
          </a:p>
          <a:p>
            <a:pPr lvl="1"/>
            <a:r>
              <a:rPr lang="en-US" dirty="0"/>
              <a:t>Amount after veterans deduction ($250) and senior citizens (SC) deduction ($250) are applied</a:t>
            </a:r>
          </a:p>
          <a:p>
            <a:pPr lvl="1"/>
            <a:r>
              <a:rPr lang="en-US" dirty="0"/>
              <a:t>Amount prior to Homestead Benefit (HB) </a:t>
            </a:r>
            <a:r>
              <a:rPr lang="en-US" dirty="0" smtClean="0"/>
              <a:t>credits </a:t>
            </a:r>
            <a:r>
              <a:rPr lang="en-US" dirty="0"/>
              <a:t>received for a prior </a:t>
            </a:r>
            <a:r>
              <a:rPr lang="en-US" dirty="0" smtClean="0"/>
              <a:t>year</a:t>
            </a:r>
          </a:p>
          <a:p>
            <a:pPr lvl="2"/>
            <a:r>
              <a:rPr lang="en-US" dirty="0" smtClean="0"/>
              <a:t>2 HB credits received in 2019 – on 5/1 and 11/1 property tax bills </a:t>
            </a:r>
          </a:p>
          <a:p>
            <a:r>
              <a:rPr lang="en-US" dirty="0" smtClean="0"/>
              <a:t>Total of state income/sales tax on line </a:t>
            </a:r>
            <a:r>
              <a:rPr lang="en-US" dirty="0" smtClean="0"/>
              <a:t>5a </a:t>
            </a:r>
            <a:r>
              <a:rPr lang="en-US" dirty="0" smtClean="0"/>
              <a:t>+ property taxes on line </a:t>
            </a:r>
            <a:r>
              <a:rPr lang="en-US" dirty="0" smtClean="0"/>
              <a:t>5b </a:t>
            </a:r>
            <a:r>
              <a:rPr lang="en-US" dirty="0" smtClean="0"/>
              <a:t>capped at $10K starting in TY2018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Amount to Claim on Schedule A</a:t>
            </a:r>
          </a:p>
        </p:txBody>
      </p:sp>
    </p:spTree>
    <p:extLst>
      <p:ext uri="{BB962C8B-B14F-4D97-AF65-F5344CB8AC3E}">
        <p14:creationId xmlns:p14="http://schemas.microsoft.com/office/powerpoint/2010/main" val="240520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NJ Training - TY 2019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4583875"/>
          </a:xfrm>
        </p:spPr>
        <p:txBody>
          <a:bodyPr>
            <a:normAutofit/>
          </a:bodyPr>
          <a:lstStyle/>
          <a:p>
            <a:pPr marL="618052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Amount to Claim on Schedule A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75156"/>
              </p:ext>
            </p:extLst>
          </p:nvPr>
        </p:nvGraphicFramePr>
        <p:xfrm>
          <a:off x="882989" y="1277189"/>
          <a:ext cx="1054528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436">
                  <a:extLst>
                    <a:ext uri="{9D8B030D-6E8A-4147-A177-3AD203B41FA5}">
                      <a16:colId xmlns:a16="http://schemas.microsoft.com/office/drawing/2014/main" val="2234949260"/>
                    </a:ext>
                  </a:extLst>
                </a:gridCol>
                <a:gridCol w="2778826">
                  <a:extLst>
                    <a:ext uri="{9D8B030D-6E8A-4147-A177-3AD203B41FA5}">
                      <a16:colId xmlns:a16="http://schemas.microsoft.com/office/drawing/2014/main" val="3634551731"/>
                    </a:ext>
                  </a:extLst>
                </a:gridCol>
                <a:gridCol w="5522026">
                  <a:extLst>
                    <a:ext uri="{9D8B030D-6E8A-4147-A177-3AD203B41FA5}">
                      <a16:colId xmlns:a16="http://schemas.microsoft.com/office/drawing/2014/main" val="105316659"/>
                    </a:ext>
                  </a:extLst>
                </a:gridCol>
              </a:tblGrid>
              <a:tr h="2232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AMOUNT TO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23791"/>
                  </a:ext>
                </a:extLst>
              </a:tr>
              <a:tr h="828899">
                <a:tc>
                  <a:txBody>
                    <a:bodyPr/>
                    <a:lstStyle/>
                    <a:p>
                      <a:r>
                        <a:rPr lang="en-US" sz="2400" dirty="0"/>
                        <a:t>Postcard from Tax Assessor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Net Taxes Billed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This is amount after Veterans/SC </a:t>
                      </a:r>
                      <a:r>
                        <a:rPr lang="en-US" sz="2400" dirty="0" smtClean="0"/>
                        <a:t>deductions </a:t>
                      </a:r>
                      <a:r>
                        <a:rPr lang="en-US" sz="2400" dirty="0"/>
                        <a:t>but</a:t>
                      </a:r>
                      <a:r>
                        <a:rPr lang="en-US" sz="2400" baseline="0" dirty="0"/>
                        <a:t> prior to HB </a:t>
                      </a:r>
                      <a:r>
                        <a:rPr lang="en-US" sz="2400" baseline="0" dirty="0" smtClean="0"/>
                        <a:t>credits. </a:t>
                      </a:r>
                      <a:r>
                        <a:rPr lang="en-US" sz="2400" baseline="0" dirty="0"/>
                        <a:t>Use as shown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72025"/>
                  </a:ext>
                </a:extLst>
              </a:tr>
              <a:tr h="1129342">
                <a:tc>
                  <a:txBody>
                    <a:bodyPr/>
                    <a:lstStyle/>
                    <a:p>
                      <a:r>
                        <a:rPr lang="en-US" sz="2400" dirty="0"/>
                        <a:t>Property Tax Bill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Net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 Net Tax as shown</a:t>
                      </a:r>
                    </a:p>
                    <a:p>
                      <a:r>
                        <a:rPr lang="en-US" sz="2400" dirty="0" smtClean="0"/>
                        <a:t>Do </a:t>
                      </a:r>
                      <a:r>
                        <a:rPr lang="en-US" sz="2400" dirty="0"/>
                        <a:t>not use Total Tax </a:t>
                      </a:r>
                      <a:r>
                        <a:rPr lang="en-US" sz="2400" dirty="0" smtClean="0"/>
                        <a:t>line (</a:t>
                      </a:r>
                      <a:r>
                        <a:rPr lang="en-US" sz="2400" baseline="0" dirty="0" smtClean="0"/>
                        <a:t>amount </a:t>
                      </a:r>
                      <a:r>
                        <a:rPr lang="en-US" sz="2400" baseline="0" dirty="0"/>
                        <a:t>before Veterans/SC </a:t>
                      </a:r>
                      <a:r>
                        <a:rPr lang="en-US" sz="2400" baseline="0" dirty="0" smtClean="0"/>
                        <a:t>deductions)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053313"/>
                  </a:ext>
                </a:extLst>
              </a:tr>
              <a:tr h="1128155">
                <a:tc>
                  <a:txBody>
                    <a:bodyPr/>
                    <a:lstStyle/>
                    <a:p>
                      <a:r>
                        <a:rPr lang="en-US" sz="2400" dirty="0"/>
                        <a:t>Mortgage Statement 1098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Real Estate Taxes paid by mortgage co. + HB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credits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Mortgage co. pays amount due after HB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credits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subtracted,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so must add HB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credits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to amount on 1098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088727"/>
                  </a:ext>
                </a:extLst>
              </a:tr>
              <a:tr h="1151706">
                <a:tc>
                  <a:txBody>
                    <a:bodyPr/>
                    <a:lstStyle/>
                    <a:p>
                      <a:r>
                        <a:rPr lang="en-US" sz="2400" dirty="0"/>
                        <a:t>Cancelled checks from taxpayer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Total checks + HB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credits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Taxpayer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pays amount due after HB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credits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subtracted, so must add HB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credits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to check amounts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336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95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NJ Training - TY 2019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4583875"/>
          </a:xfrm>
        </p:spPr>
        <p:txBody>
          <a:bodyPr>
            <a:normAutofit/>
          </a:bodyPr>
          <a:lstStyle/>
          <a:p>
            <a:pPr indent="-450839"/>
            <a:r>
              <a:rPr lang="en-US" dirty="0"/>
              <a:t>Taxpayer should have received statement showing HB </a:t>
            </a:r>
            <a:r>
              <a:rPr lang="en-US" dirty="0" smtClean="0"/>
              <a:t>amounts </a:t>
            </a:r>
            <a:r>
              <a:rPr lang="en-US" dirty="0"/>
              <a:t>prior to 5/1 and 11/1 tax payment due    OR</a:t>
            </a:r>
          </a:p>
          <a:p>
            <a:pPr indent="-450839"/>
            <a:r>
              <a:rPr lang="en-US" dirty="0"/>
              <a:t>Call local tax assessor      OR</a:t>
            </a:r>
          </a:p>
          <a:p>
            <a:pPr indent="-450839"/>
            <a:r>
              <a:rPr lang="en-US" dirty="0"/>
              <a:t>Look up online via link on TaxPrep4Free Preparer page in NJ section</a:t>
            </a:r>
          </a:p>
          <a:p>
            <a:pPr lvl="1"/>
            <a:r>
              <a:rPr lang="en-US" dirty="0"/>
              <a:t>“Online Inquiry for Homestead Rebate”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700" dirty="0"/>
              <a:t>Where to Get Homestead Benefit Amount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2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NJ Training - TY 2019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10119754" cy="4548249"/>
          </a:xfrm>
        </p:spPr>
        <p:txBody>
          <a:bodyPr>
            <a:normAutofit fontScale="70000" lnSpcReduction="20000"/>
          </a:bodyPr>
          <a:lstStyle/>
          <a:p>
            <a:r>
              <a:rPr lang="en-US" sz="4300" dirty="0"/>
              <a:t>Claim either Property Tax Deduction or Property Tax Credit, whichever is better</a:t>
            </a:r>
          </a:p>
          <a:p>
            <a:pPr lvl="1"/>
            <a:r>
              <a:rPr lang="en-US" sz="3900" dirty="0"/>
              <a:t>Deduction is on NJ 1040 line </a:t>
            </a:r>
            <a:r>
              <a:rPr lang="en-US" sz="3900" dirty="0" smtClean="0"/>
              <a:t>39; </a:t>
            </a:r>
            <a:r>
              <a:rPr lang="en-US" sz="3900" dirty="0"/>
              <a:t>credit on line </a:t>
            </a:r>
            <a:r>
              <a:rPr lang="en-US" sz="3900" dirty="0" smtClean="0"/>
              <a:t>54</a:t>
            </a:r>
          </a:p>
          <a:p>
            <a:pPr lvl="1"/>
            <a:r>
              <a:rPr lang="en-US" sz="3900" dirty="0" smtClean="0"/>
              <a:t>Maximum deduction is $15,000</a:t>
            </a:r>
            <a:endParaRPr lang="en-US" sz="3900" dirty="0"/>
          </a:p>
          <a:p>
            <a:r>
              <a:rPr lang="en-US" sz="4300" dirty="0"/>
              <a:t>Can only claim property taxes paid on principal residence</a:t>
            </a:r>
          </a:p>
          <a:p>
            <a:pPr lvl="1"/>
            <a:r>
              <a:rPr lang="en-US" sz="3900" dirty="0"/>
              <a:t>Principal residence – home you own or rent and occupy as permanent residence</a:t>
            </a:r>
          </a:p>
          <a:p>
            <a:pPr lvl="2"/>
            <a:r>
              <a:rPr lang="en-US" sz="3400" dirty="0"/>
              <a:t>Not vacation home, second home, rental </a:t>
            </a:r>
            <a:r>
              <a:rPr lang="en-US" sz="3400" dirty="0" smtClean="0"/>
              <a:t>property</a:t>
            </a:r>
          </a:p>
          <a:p>
            <a:pPr lvl="2"/>
            <a:r>
              <a:rPr lang="en-US" sz="3400" dirty="0" smtClean="0"/>
              <a:t>Can have multiple principal residences during the year, but only one for a given period of time</a:t>
            </a:r>
            <a:endParaRPr lang="en-US" sz="3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Taxes on NJ Return</a:t>
            </a:r>
          </a:p>
        </p:txBody>
      </p:sp>
    </p:spTree>
    <p:extLst>
      <p:ext uri="{BB962C8B-B14F-4D97-AF65-F5344CB8AC3E}">
        <p14:creationId xmlns:p14="http://schemas.microsoft.com/office/powerpoint/2010/main" val="210428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NJ Training - TY 2019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9965631" cy="4548249"/>
          </a:xfrm>
        </p:spPr>
        <p:txBody>
          <a:bodyPr>
            <a:normAutofit/>
          </a:bodyPr>
          <a:lstStyle/>
          <a:p>
            <a:r>
              <a:rPr lang="en-US" dirty="0"/>
              <a:t>Homeowners claim </a:t>
            </a:r>
            <a:r>
              <a:rPr lang="en-US" b="1" u="sng" dirty="0"/>
              <a:t>gross</a:t>
            </a:r>
            <a:r>
              <a:rPr lang="en-US" dirty="0"/>
              <a:t> property taxes  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Amount before veterans and SC deductions and prior to HB </a:t>
            </a:r>
            <a:r>
              <a:rPr lang="en-US" dirty="0" smtClean="0"/>
              <a:t>credits </a:t>
            </a:r>
            <a:r>
              <a:rPr lang="en-US" dirty="0"/>
              <a:t>received for a prior year</a:t>
            </a:r>
          </a:p>
          <a:p>
            <a:pPr lvl="1"/>
            <a:r>
              <a:rPr lang="en-US" dirty="0"/>
              <a:t>PTR recipients use gross amount for base year; non PTR recipients use gross amount for current tax year</a:t>
            </a:r>
          </a:p>
          <a:p>
            <a:r>
              <a:rPr lang="en-US" dirty="0"/>
              <a:t>Tenants/mobile home owners can claim 18% of rent/site fees as property taxes</a:t>
            </a:r>
          </a:p>
          <a:p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072253" cy="1143000"/>
          </a:xfrm>
        </p:spPr>
        <p:txBody>
          <a:bodyPr>
            <a:normAutofit/>
          </a:bodyPr>
          <a:lstStyle/>
          <a:p>
            <a:r>
              <a:rPr lang="en-US" dirty="0"/>
              <a:t>Property Taxes on NJ Return  </a:t>
            </a:r>
            <a:r>
              <a:rPr lang="en-US" dirty="0" smtClean="0"/>
              <a:t>  </a:t>
            </a:r>
            <a:r>
              <a:rPr lang="en-US" dirty="0" smtClean="0"/>
              <a:t>                        </a:t>
            </a:r>
            <a:r>
              <a:rPr lang="en-US" sz="1800" dirty="0" smtClean="0"/>
              <a:t>cont’d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573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NJ Training - TY 2019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10"/>
            <a:ext cx="10369136" cy="4810538"/>
          </a:xfrm>
        </p:spPr>
        <p:txBody>
          <a:bodyPr>
            <a:normAutofit/>
          </a:bodyPr>
          <a:lstStyle/>
          <a:p>
            <a:r>
              <a:rPr lang="en-US" dirty="0"/>
              <a:t>Domiciled and maintained a principal residence as a homeowner or tenant in NJ</a:t>
            </a:r>
          </a:p>
          <a:p>
            <a:r>
              <a:rPr lang="en-US" dirty="0"/>
              <a:t>Principal residence was subject to property taxes paid as either actual property taxes or through rent</a:t>
            </a:r>
          </a:p>
          <a:p>
            <a:pPr lvl="1">
              <a:tabLst>
                <a:tab pos="1536700" algn="l"/>
              </a:tabLst>
            </a:pPr>
            <a:r>
              <a:rPr lang="en-US" dirty="0" smtClean="0"/>
              <a:t>Some properties not subject to property taxes, such as tax-exempt housing, on-campus apartments, residences on which P.I.L.O.T. payments made</a:t>
            </a:r>
            <a:endParaRPr lang="en-US" dirty="0"/>
          </a:p>
          <a:p>
            <a:pPr marL="618052" lvl="1" indent="0">
              <a:buNone/>
              <a:tabLst>
                <a:tab pos="1536700" algn="l"/>
              </a:tabLst>
            </a:pPr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Eligibility Requirements for Property Tax Deduction/Credit</a:t>
            </a:r>
          </a:p>
        </p:txBody>
      </p:sp>
    </p:spTree>
    <p:extLst>
      <p:ext uri="{BB962C8B-B14F-4D97-AF65-F5344CB8AC3E}">
        <p14:creationId xmlns:p14="http://schemas.microsoft.com/office/powerpoint/2010/main" val="38053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RPF PPTX Template W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1188</Words>
  <Application>Microsoft Office PowerPoint</Application>
  <PresentationFormat>Widescreen</PresentationFormat>
  <Paragraphs>155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Noto Sans Symbols</vt:lpstr>
      <vt:lpstr>AARPF PPTX Template Wide</vt:lpstr>
      <vt:lpstr>Itemized Deductions NJ Property Tax Deduction / Credit</vt:lpstr>
      <vt:lpstr>NJ Tax Topics Covered</vt:lpstr>
      <vt:lpstr>Property Taxes on Federal Return</vt:lpstr>
      <vt:lpstr>What Amount to Claim on Schedule A</vt:lpstr>
      <vt:lpstr>What Amount to Claim on Schedule A</vt:lpstr>
      <vt:lpstr>Where to Get Homestead Benefit Amount</vt:lpstr>
      <vt:lpstr>Property Taxes on NJ Return</vt:lpstr>
      <vt:lpstr>Property Taxes on NJ Return                            cont’d</vt:lpstr>
      <vt:lpstr>Eligibility Requirements for Property Tax Deduction/Credit</vt:lpstr>
      <vt:lpstr>Eligibility Requirements for Property Tax Deduction/Credit                                                      cont’d</vt:lpstr>
      <vt:lpstr>What Amount to Claim on NJ Return</vt:lpstr>
      <vt:lpstr>Where to Get Veterans/SC Deduction Amounts</vt:lpstr>
      <vt:lpstr>Unusual Situations</vt:lpstr>
      <vt:lpstr>Medical Expenses</vt:lpstr>
      <vt:lpstr>Medical Expenses</vt:lpstr>
      <vt:lpstr>Cafeteria Plan Medical Premiums </vt:lpstr>
      <vt:lpstr>FSA and HSA Contributions</vt:lpstr>
      <vt:lpstr>Medical Expenses for Nondependent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Itemized Deductions NJ Property Tax Deduction / Credit</dc:title>
  <dc:creator>kathy</dc:creator>
  <cp:lastModifiedBy>Gale Stricker</cp:lastModifiedBy>
  <cp:revision>17</cp:revision>
  <dcterms:modified xsi:type="dcterms:W3CDTF">2019-11-23T17:03:02Z</dcterms:modified>
</cp:coreProperties>
</file>